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8" r:id="rId5"/>
    <p:sldId id="259" r:id="rId6"/>
    <p:sldId id="260" r:id="rId7"/>
    <p:sldId id="261" r:id="rId8"/>
    <p:sldId id="262" r:id="rId9"/>
    <p:sldId id="263" r:id="rId10"/>
    <p:sldId id="264"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49C5B0A-5AC4-405F-98EB-F00AD54403EE}" type="datetimeFigureOut">
              <a:rPr lang="en-US" smtClean="0"/>
              <a:pPr/>
              <a:t>6/16/2024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FF0E922-7A5F-4361-96D6-1F8FFD9CD35A}"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49C5B0A-5AC4-405F-98EB-F00AD54403EE}" type="datetimeFigureOut">
              <a:rPr lang="en-US" smtClean="0"/>
              <a:pPr/>
              <a:t>6/16/2024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FF0E922-7A5F-4361-96D6-1F8FFD9CD35A}"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49C5B0A-5AC4-405F-98EB-F00AD54403EE}" type="datetimeFigureOut">
              <a:rPr lang="en-US" smtClean="0"/>
              <a:pPr/>
              <a:t>6/16/2024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FF0E922-7A5F-4361-96D6-1F8FFD9CD35A}"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49C5B0A-5AC4-405F-98EB-F00AD54403EE}" type="datetimeFigureOut">
              <a:rPr lang="en-US" smtClean="0"/>
              <a:pPr/>
              <a:t>6/16/2024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FF0E922-7A5F-4361-96D6-1F8FFD9CD35A}"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9C5B0A-5AC4-405F-98EB-F00AD54403EE}" type="datetimeFigureOut">
              <a:rPr lang="en-US" smtClean="0"/>
              <a:pPr/>
              <a:t>6/16/2024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FF0E922-7A5F-4361-96D6-1F8FFD9CD35A}"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C49C5B0A-5AC4-405F-98EB-F00AD54403EE}" type="datetimeFigureOut">
              <a:rPr lang="en-US" smtClean="0"/>
              <a:pPr/>
              <a:t>6/16/2024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FF0E922-7A5F-4361-96D6-1F8FFD9CD35A}"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C49C5B0A-5AC4-405F-98EB-F00AD54403EE}" type="datetimeFigureOut">
              <a:rPr lang="en-US" smtClean="0"/>
              <a:pPr/>
              <a:t>6/16/2024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FF0E922-7A5F-4361-96D6-1F8FFD9CD35A}"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49C5B0A-5AC4-405F-98EB-F00AD54403EE}" type="datetimeFigureOut">
              <a:rPr lang="en-US" smtClean="0"/>
              <a:pPr/>
              <a:t>6/16/2024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FF0E922-7A5F-4361-96D6-1F8FFD9CD35A}"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9C5B0A-5AC4-405F-98EB-F00AD54403EE}" type="datetimeFigureOut">
              <a:rPr lang="en-US" smtClean="0"/>
              <a:pPr/>
              <a:t>6/16/2024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FF0E922-7A5F-4361-96D6-1F8FFD9CD35A}"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9C5B0A-5AC4-405F-98EB-F00AD54403EE}" type="datetimeFigureOut">
              <a:rPr lang="en-US" smtClean="0"/>
              <a:pPr/>
              <a:t>6/16/2024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FF0E922-7A5F-4361-96D6-1F8FFD9CD35A}"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9C5B0A-5AC4-405F-98EB-F00AD54403EE}" type="datetimeFigureOut">
              <a:rPr lang="en-US" smtClean="0"/>
              <a:pPr/>
              <a:t>6/16/2024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FF0E922-7A5F-4361-96D6-1F8FFD9CD35A}"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9C5B0A-5AC4-405F-98EB-F00AD54403EE}" type="datetimeFigureOut">
              <a:rPr lang="en-US" smtClean="0"/>
              <a:pPr/>
              <a:t>6/16/2024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F0E922-7A5F-4361-96D6-1F8FFD9CD35A}"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N" sz="3600" b="1" u="sng" dirty="0">
                <a:solidFill>
                  <a:srgbClr val="FF3300"/>
                </a:solidFill>
              </a:rPr>
              <a:t>Promptly refer difficulties in processing applications to the right person – </a:t>
            </a:r>
            <a:endParaRPr lang="en-IN" sz="3600" dirty="0">
              <a:solidFill>
                <a:srgbClr val="FF33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lvl="0"/>
            <a:r>
              <a:rPr lang="en-US" dirty="0">
                <a:solidFill>
                  <a:schemeClr val="accent2">
                    <a:lumMod val="75000"/>
                  </a:schemeClr>
                </a:solidFill>
              </a:rPr>
              <a:t>The customer should submit the application, and the requisition must be approved by the retailer.</a:t>
            </a:r>
            <a:endParaRPr lang="en-IN" dirty="0">
              <a:solidFill>
                <a:schemeClr val="accent2">
                  <a:lumMod val="75000"/>
                </a:schemeClr>
              </a:solidFill>
            </a:endParaRPr>
          </a:p>
          <a:p>
            <a:pPr lvl="0"/>
            <a:r>
              <a:rPr lang="en-US" dirty="0">
                <a:solidFill>
                  <a:schemeClr val="accent2">
                    <a:lumMod val="75000"/>
                  </a:schemeClr>
                </a:solidFill>
              </a:rPr>
              <a:t>Promptly   refer    to    difficulties    in    processing Applications to the concern authorities or person to resolve the same as early as possible..</a:t>
            </a:r>
            <a:endParaRPr lang="en-IN" dirty="0">
              <a:solidFill>
                <a:schemeClr val="accent2">
                  <a:lumMod val="75000"/>
                </a:schemeClr>
              </a:solidFill>
            </a:endParaRPr>
          </a:p>
          <a:p>
            <a:pPr lvl="0"/>
            <a:r>
              <a:rPr lang="en-US" dirty="0">
                <a:solidFill>
                  <a:schemeClr val="accent2">
                    <a:lumMod val="75000"/>
                  </a:schemeClr>
                </a:solidFill>
              </a:rPr>
              <a:t>Once approved, the requisitions go to the Sales</a:t>
            </a:r>
            <a:endParaRPr lang="en-IN" dirty="0">
              <a:solidFill>
                <a:schemeClr val="accent2">
                  <a:lumMod val="75000"/>
                </a:schemeClr>
              </a:solidFill>
            </a:endParaRPr>
          </a:p>
          <a:p>
            <a:r>
              <a:rPr lang="en-US" dirty="0">
                <a:solidFill>
                  <a:schemeClr val="accent2">
                    <a:lumMod val="75000"/>
                  </a:schemeClr>
                </a:solidFill>
              </a:rPr>
              <a:t>Manager for </a:t>
            </a:r>
            <a:r>
              <a:rPr lang="en-US" dirty="0" err="1">
                <a:solidFill>
                  <a:schemeClr val="accent2">
                    <a:lumMod val="75000"/>
                  </a:schemeClr>
                </a:solidFill>
              </a:rPr>
              <a:t>authorisation</a:t>
            </a:r>
            <a:r>
              <a:rPr lang="en-US" dirty="0">
                <a:solidFill>
                  <a:schemeClr val="accent2">
                    <a:lumMod val="75000"/>
                  </a:schemeClr>
                </a:solidFill>
              </a:rPr>
              <a:t> procedures.</a:t>
            </a:r>
            <a:endParaRPr lang="en-IN" dirty="0">
              <a:solidFill>
                <a:schemeClr val="accent2">
                  <a:lumMod val="75000"/>
                </a:schemeClr>
              </a:solidFill>
            </a:endParaRP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800" b="1" u="sng" dirty="0" smtClean="0"/>
              <a:t/>
            </a:r>
            <a:br>
              <a:rPr lang="en-IN" sz="2800" b="1" u="sng" dirty="0" smtClean="0"/>
            </a:br>
            <a:r>
              <a:rPr lang="en-IN" sz="2800" b="1" u="sng" dirty="0" smtClean="0">
                <a:solidFill>
                  <a:srgbClr val="92D050"/>
                </a:solidFill>
              </a:rPr>
              <a:t>*</a:t>
            </a:r>
            <a:r>
              <a:rPr lang="en-IN" sz="2800" b="1" u="sng" dirty="0" smtClean="0">
                <a:solidFill>
                  <a:srgbClr val="92D050"/>
                </a:solidFill>
              </a:rPr>
              <a:t>What are the difficulties in processing of </a:t>
            </a:r>
            <a:r>
              <a:rPr lang="en-IN" sz="2800" b="1" u="sng" smtClean="0">
                <a:solidFill>
                  <a:srgbClr val="92D050"/>
                </a:solidFill>
              </a:rPr>
              <a:t>Credit </a:t>
            </a:r>
            <a:r>
              <a:rPr lang="en-IN" sz="2800" b="1" u="sng" smtClean="0">
                <a:solidFill>
                  <a:srgbClr val="92D050"/>
                </a:solidFill>
              </a:rPr>
              <a:t>A</a:t>
            </a:r>
            <a:r>
              <a:rPr lang="en-IN" sz="2800" b="1" u="sng" smtClean="0">
                <a:solidFill>
                  <a:srgbClr val="92D050"/>
                </a:solidFill>
              </a:rPr>
              <a:t>pplications </a:t>
            </a:r>
            <a:r>
              <a:rPr lang="en-IN" sz="2800" b="1" u="sng" dirty="0" smtClean="0">
                <a:solidFill>
                  <a:srgbClr val="92D050"/>
                </a:solidFill>
              </a:rPr>
              <a:t>– </a:t>
            </a:r>
            <a:r>
              <a:rPr lang="en-IN" sz="2800" dirty="0" smtClean="0">
                <a:solidFill>
                  <a:srgbClr val="92D050"/>
                </a:solidFill>
              </a:rPr>
              <a:t/>
            </a:r>
            <a:br>
              <a:rPr lang="en-IN" sz="2800" dirty="0" smtClean="0">
                <a:solidFill>
                  <a:srgbClr val="92D050"/>
                </a:solidFill>
              </a:rPr>
            </a:br>
            <a:endParaRPr lang="en-IN" sz="2800" dirty="0">
              <a:solidFill>
                <a:srgbClr val="92D050"/>
              </a:solidFill>
            </a:endParaRPr>
          </a:p>
        </p:txBody>
      </p:sp>
      <p:sp>
        <p:nvSpPr>
          <p:cNvPr id="3" name="Content Placeholder 2"/>
          <p:cNvSpPr>
            <a:spLocks noGrp="1"/>
          </p:cNvSpPr>
          <p:nvPr>
            <p:ph idx="1"/>
          </p:nvPr>
        </p:nvSpPr>
        <p:spPr/>
        <p:txBody>
          <a:bodyPr/>
          <a:lstStyle/>
          <a:p>
            <a:r>
              <a:rPr lang="en-IN" b="1" dirty="0" smtClean="0">
                <a:solidFill>
                  <a:srgbClr val="FF0000"/>
                </a:solidFill>
              </a:rPr>
              <a:t>According to Credit Purchase benchmarking survey on Credit applications regarding the purchase of a Product through Credit Purchase facility , an Incomplete Applications and missing Signatures are the primary challenges in Credit Application process. Another big challenge involves the Credit reference checking process.</a:t>
            </a: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3600" dirty="0" smtClean="0"/>
              <a:t/>
            </a:r>
            <a:br>
              <a:rPr lang="en-IN" sz="3600" dirty="0" smtClean="0"/>
            </a:br>
            <a:r>
              <a:rPr lang="en-IN" sz="3600" dirty="0" smtClean="0">
                <a:solidFill>
                  <a:schemeClr val="tx2">
                    <a:lumMod val="60000"/>
                    <a:lumOff val="40000"/>
                  </a:schemeClr>
                </a:solidFill>
              </a:rPr>
              <a:t>*</a:t>
            </a:r>
            <a:r>
              <a:rPr lang="en-IN" sz="3600" b="1" u="sng" dirty="0" smtClean="0">
                <a:solidFill>
                  <a:schemeClr val="tx2">
                    <a:lumMod val="60000"/>
                    <a:lumOff val="40000"/>
                  </a:schemeClr>
                </a:solidFill>
              </a:rPr>
              <a:t>What is a Credit application for a Customer ?</a:t>
            </a:r>
            <a:r>
              <a:rPr lang="en-IN" dirty="0" smtClean="0">
                <a:solidFill>
                  <a:schemeClr val="tx2">
                    <a:lumMod val="60000"/>
                    <a:lumOff val="40000"/>
                  </a:schemeClr>
                </a:solidFill>
              </a:rPr>
              <a:t/>
            </a:r>
            <a:br>
              <a:rPr lang="en-IN" dirty="0" smtClean="0">
                <a:solidFill>
                  <a:schemeClr val="tx2">
                    <a:lumMod val="60000"/>
                    <a:lumOff val="40000"/>
                  </a:schemeClr>
                </a:solidFill>
              </a:rPr>
            </a:br>
            <a:endParaRPr lang="en-IN" dirty="0">
              <a:solidFill>
                <a:schemeClr val="tx2">
                  <a:lumMod val="60000"/>
                  <a:lumOff val="40000"/>
                </a:schemeClr>
              </a:solidFill>
            </a:endParaRPr>
          </a:p>
        </p:txBody>
      </p:sp>
      <p:sp>
        <p:nvSpPr>
          <p:cNvPr id="3" name="Content Placeholder 2"/>
          <p:cNvSpPr>
            <a:spLocks noGrp="1"/>
          </p:cNvSpPr>
          <p:nvPr>
            <p:ph idx="1"/>
          </p:nvPr>
        </p:nvSpPr>
        <p:spPr/>
        <p:txBody>
          <a:bodyPr/>
          <a:lstStyle/>
          <a:p>
            <a:r>
              <a:rPr lang="en-IN" b="1" dirty="0" smtClean="0">
                <a:solidFill>
                  <a:srgbClr val="00B050"/>
                </a:solidFill>
              </a:rPr>
              <a:t>In a Retail Store Credit Purchase , A Credit application is filled out by a borrower and submitted to a lender to request a loan or other financing. A contractual relationship begins between the borrower and that lender when the lender receives a credit application. The application provides the lender with important information about the borrower.</a:t>
            </a: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solidFill>
                  <a:schemeClr val="accent2">
                    <a:lumMod val="75000"/>
                  </a:schemeClr>
                </a:solidFill>
              </a:rPr>
              <a:t>A Retail Sales Associate always have to keep in mind that the processing of Credit application of the customer should be taken on first priority basis .. for that A Requisition form has to be filled up.</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IN" dirty="0">
                <a:solidFill>
                  <a:schemeClr val="accent2">
                    <a:lumMod val="75000"/>
                  </a:schemeClr>
                </a:solidFill>
              </a:rPr>
              <a:t>Requisition is a formal request by a buyer to the seller to sell the desired goods on conditions agreed upon. It generally includes the brand and model name, quantity and the required delivery date, etc. When a requisition is made by a buyer to the seller to provide credit facility for the purchase of goods it is known as credit requisition.</a:t>
            </a:r>
          </a:p>
          <a:p>
            <a:r>
              <a:rPr lang="en-IN" dirty="0">
                <a:solidFill>
                  <a:schemeClr val="accent2">
                    <a:lumMod val="75000"/>
                  </a:schemeClr>
                </a:solidFill>
              </a:rPr>
              <a:t>The rules for availing credit facilities are normally provided by the organisation.</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u="sng" dirty="0">
                <a:solidFill>
                  <a:srgbClr val="FF0000"/>
                </a:solidFill>
              </a:rPr>
              <a:t>Credit requisition - </a:t>
            </a:r>
            <a:r>
              <a:rPr lang="en-IN" dirty="0">
                <a:solidFill>
                  <a:srgbClr val="FF0000"/>
                </a:solidFill>
              </a:rPr>
              <a:t/>
            </a:r>
            <a:br>
              <a:rPr lang="en-IN" dirty="0">
                <a:solidFill>
                  <a:srgbClr val="FF0000"/>
                </a:solidFill>
              </a:rPr>
            </a:br>
            <a:endParaRPr lang="en-IN"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IN" dirty="0">
                <a:solidFill>
                  <a:schemeClr val="accent2">
                    <a:lumMod val="75000"/>
                  </a:schemeClr>
                </a:solidFill>
              </a:rPr>
              <a:t>A credit requisition is a request for credit. A valid credit requisition includes the amount and type of credit requested. It also includes the applicant’s credit score, report and means of security for the loan. Normally, credit limits are prescribed by the vendor.</a:t>
            </a:r>
          </a:p>
          <a:p>
            <a:r>
              <a:rPr lang="en-IN" dirty="0">
                <a:solidFill>
                  <a:schemeClr val="accent2">
                    <a:lumMod val="75000"/>
                  </a:schemeClr>
                </a:solidFill>
              </a:rPr>
              <a:t>The credit limit means maximum amount of money extended through a line of credit and maximum amount of credit allowed to a customer to purchase in a retail store.</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1143000"/>
          </a:xfrm>
        </p:spPr>
        <p:txBody>
          <a:bodyPr>
            <a:normAutofit fontScale="90000"/>
          </a:bodyPr>
          <a:lstStyle/>
          <a:p>
            <a:r>
              <a:rPr lang="en-IN" sz="4000" b="1" dirty="0">
                <a:solidFill>
                  <a:srgbClr val="FF0000"/>
                </a:solidFill>
              </a:rPr>
              <a:t>The credit requisition document requires information about the following:</a:t>
            </a:r>
            <a:r>
              <a:rPr lang="en-IN" dirty="0">
                <a:solidFill>
                  <a:srgbClr val="FF0000"/>
                </a:solidFill>
              </a:rPr>
              <a:t/>
            </a:r>
            <a:br>
              <a:rPr lang="en-IN" dirty="0">
                <a:solidFill>
                  <a:srgbClr val="FF0000"/>
                </a:solidFill>
              </a:rPr>
            </a:br>
            <a:endParaRPr lang="en-IN" dirty="0">
              <a:solidFill>
                <a:srgbClr val="FF0000"/>
              </a:solidFill>
            </a:endParaRPr>
          </a:p>
        </p:txBody>
      </p:sp>
      <p:sp>
        <p:nvSpPr>
          <p:cNvPr id="3" name="Content Placeholder 2"/>
          <p:cNvSpPr>
            <a:spLocks noGrp="1"/>
          </p:cNvSpPr>
          <p:nvPr>
            <p:ph idx="1"/>
          </p:nvPr>
        </p:nvSpPr>
        <p:spPr/>
        <p:txBody>
          <a:bodyPr/>
          <a:lstStyle/>
          <a:p>
            <a:pPr lvl="0"/>
            <a:r>
              <a:rPr lang="en-US" b="1" dirty="0">
                <a:solidFill>
                  <a:schemeClr val="accent2">
                    <a:lumMod val="75000"/>
                  </a:schemeClr>
                </a:solidFill>
              </a:rPr>
              <a:t>The desired items or services: </a:t>
            </a:r>
            <a:r>
              <a:rPr lang="en-US" dirty="0">
                <a:solidFill>
                  <a:schemeClr val="accent2">
                    <a:lumMod val="75000"/>
                  </a:schemeClr>
                </a:solidFill>
              </a:rPr>
              <a:t>Customers who are seeking credit facility must mention the details of desired items or services to be purchased on credit from the retail store.</a:t>
            </a:r>
            <a:endParaRPr lang="en-IN" dirty="0">
              <a:solidFill>
                <a:schemeClr val="accent2">
                  <a:lumMod val="75000"/>
                </a:schemeClr>
              </a:solidFill>
            </a:endParaRPr>
          </a:p>
          <a:p>
            <a:pPr lvl="0"/>
            <a:r>
              <a:rPr lang="en-US" b="1" dirty="0">
                <a:solidFill>
                  <a:schemeClr val="accent2">
                    <a:lumMod val="75000"/>
                  </a:schemeClr>
                </a:solidFill>
              </a:rPr>
              <a:t>Possible vendors to fulfill order: </a:t>
            </a:r>
            <a:r>
              <a:rPr lang="en-US" dirty="0">
                <a:solidFill>
                  <a:schemeClr val="accent2">
                    <a:lumMod val="75000"/>
                  </a:schemeClr>
                </a:solidFill>
              </a:rPr>
              <a:t>It must contain the details of the possible vendors who can supply the required goods to the customer or buyer.</a:t>
            </a:r>
            <a:endParaRPr lang="en-IN" dirty="0">
              <a:solidFill>
                <a:schemeClr val="accent2">
                  <a:lumMod val="75000"/>
                </a:schemeClr>
              </a:solidFill>
            </a:endParaRP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lvl="0"/>
            <a:r>
              <a:rPr lang="en-US" b="1" dirty="0">
                <a:solidFill>
                  <a:schemeClr val="accent2">
                    <a:lumMod val="75000"/>
                  </a:schemeClr>
                </a:solidFill>
              </a:rPr>
              <a:t>Any budget quotations or proposals received: </a:t>
            </a:r>
            <a:r>
              <a:rPr lang="en-US" dirty="0">
                <a:solidFill>
                  <a:schemeClr val="accent2">
                    <a:lumMod val="75000"/>
                  </a:schemeClr>
                </a:solidFill>
              </a:rPr>
              <a:t>It should contain the information about the vendor’s name and other details of quotations or proposals received.</a:t>
            </a:r>
            <a:endParaRPr lang="en-IN" dirty="0">
              <a:solidFill>
                <a:schemeClr val="accent2">
                  <a:lumMod val="75000"/>
                </a:schemeClr>
              </a:solidFill>
            </a:endParaRPr>
          </a:p>
          <a:p>
            <a:pPr lvl="0"/>
            <a:r>
              <a:rPr lang="en-US" b="1" dirty="0">
                <a:solidFill>
                  <a:schemeClr val="accent2">
                    <a:lumMod val="75000"/>
                  </a:schemeClr>
                </a:solidFill>
              </a:rPr>
              <a:t>Delivery instructions: </a:t>
            </a:r>
            <a:r>
              <a:rPr lang="en-US" dirty="0">
                <a:solidFill>
                  <a:schemeClr val="accent2">
                    <a:lumMod val="75000"/>
                  </a:schemeClr>
                </a:solidFill>
              </a:rPr>
              <a:t>The credit requisition should contain the information about delivery instructions of the goods.</a:t>
            </a:r>
            <a:endParaRPr lang="en-IN" dirty="0">
              <a:solidFill>
                <a:schemeClr val="accent2">
                  <a:lumMod val="75000"/>
                </a:schemeClr>
              </a:solidFill>
            </a:endParaRPr>
          </a:p>
          <a:p>
            <a:pPr lvl="0"/>
            <a:r>
              <a:rPr lang="en-US" b="1" dirty="0">
                <a:solidFill>
                  <a:schemeClr val="accent2">
                    <a:lumMod val="75000"/>
                  </a:schemeClr>
                </a:solidFill>
              </a:rPr>
              <a:t>Capture initial capital details: </a:t>
            </a:r>
            <a:r>
              <a:rPr lang="en-US" dirty="0">
                <a:solidFill>
                  <a:schemeClr val="accent2">
                    <a:lumMod val="75000"/>
                  </a:schemeClr>
                </a:solidFill>
              </a:rPr>
              <a:t>The detailed information about initial capital must be provided in the credit requisition.</a:t>
            </a:r>
            <a:endParaRPr lang="en-IN" dirty="0">
              <a:solidFill>
                <a:schemeClr val="accent2">
                  <a:lumMod val="75000"/>
                </a:schemeClr>
              </a:solidFill>
            </a:endParaRP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buNone/>
            </a:pPr>
            <a:r>
              <a:rPr lang="en-US" b="1" dirty="0"/>
              <a:t> </a:t>
            </a:r>
            <a:endParaRPr lang="en-IN" b="1" dirty="0"/>
          </a:p>
          <a:p>
            <a:pPr lvl="0"/>
            <a:r>
              <a:rPr lang="en-US" b="1" dirty="0">
                <a:solidFill>
                  <a:schemeClr val="accent2">
                    <a:lumMod val="75000"/>
                  </a:schemeClr>
                </a:solidFill>
              </a:rPr>
              <a:t> Contact information: </a:t>
            </a:r>
            <a:r>
              <a:rPr lang="en-US" dirty="0">
                <a:solidFill>
                  <a:schemeClr val="accent2">
                    <a:lumMod val="75000"/>
                  </a:schemeClr>
                </a:solidFill>
              </a:rPr>
              <a:t>The buyers who want to purchase the goods on credit must mention their contact information in this requisition.</a:t>
            </a:r>
            <a:endParaRPr lang="en-IN" dirty="0">
              <a:solidFill>
                <a:schemeClr val="accent2">
                  <a:lumMod val="75000"/>
                </a:schemeClr>
              </a:solidFill>
            </a:endParaRPr>
          </a:p>
          <a:p>
            <a:pPr lvl="0"/>
            <a:r>
              <a:rPr lang="en-US" b="1" dirty="0">
                <a:solidFill>
                  <a:schemeClr val="accent2">
                    <a:lumMod val="75000"/>
                  </a:schemeClr>
                </a:solidFill>
              </a:rPr>
              <a:t>Related accounting detail: </a:t>
            </a:r>
            <a:r>
              <a:rPr lang="en-US" dirty="0">
                <a:solidFill>
                  <a:schemeClr val="accent2">
                    <a:lumMod val="75000"/>
                  </a:schemeClr>
                </a:solidFill>
              </a:rPr>
              <a:t>It should also provide</a:t>
            </a:r>
            <a:endParaRPr lang="en-IN" dirty="0">
              <a:solidFill>
                <a:schemeClr val="accent2">
                  <a:lumMod val="75000"/>
                </a:schemeClr>
              </a:solidFill>
            </a:endParaRPr>
          </a:p>
          <a:p>
            <a:r>
              <a:rPr lang="en-US" dirty="0">
                <a:solidFill>
                  <a:schemeClr val="accent2">
                    <a:lumMod val="75000"/>
                  </a:schemeClr>
                </a:solidFill>
              </a:rPr>
              <a:t>information about related details of accounting</a:t>
            </a:r>
            <a:r>
              <a:rPr lang="en-US" dirty="0"/>
              <a:t>.</a:t>
            </a:r>
            <a:endParaRPr lang="en-IN" dirty="0"/>
          </a:p>
          <a:p>
            <a:pPr>
              <a:buNone/>
            </a:pPr>
            <a:endParaRPr lang="en-IN" b="1" dirty="0"/>
          </a:p>
          <a:p>
            <a:pPr>
              <a:buNone/>
            </a:pPr>
            <a:r>
              <a:rPr lang="en-US" b="1" dirty="0"/>
              <a:t> </a:t>
            </a:r>
            <a:endParaRPr lang="en-IN" b="1" dirty="0"/>
          </a:p>
          <a:p>
            <a:endParaRPr lang="en-IN" b="1" dirty="0"/>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sng" dirty="0">
                <a:solidFill>
                  <a:srgbClr val="FF0000"/>
                </a:solidFill>
              </a:rPr>
              <a:t>Process of applications -</a:t>
            </a:r>
            <a:endParaRPr lang="en-IN" dirty="0">
              <a:solidFill>
                <a:srgbClr val="FF0000"/>
              </a:solidFill>
            </a:endParaRPr>
          </a:p>
        </p:txBody>
      </p:sp>
      <p:sp>
        <p:nvSpPr>
          <p:cNvPr id="3" name="Content Placeholder 2"/>
          <p:cNvSpPr>
            <a:spLocks noGrp="1"/>
          </p:cNvSpPr>
          <p:nvPr>
            <p:ph idx="1"/>
          </p:nvPr>
        </p:nvSpPr>
        <p:spPr/>
        <p:txBody>
          <a:bodyPr/>
          <a:lstStyle/>
          <a:p>
            <a:r>
              <a:rPr lang="en-US" dirty="0">
                <a:solidFill>
                  <a:schemeClr val="accent2">
                    <a:lumMod val="75000"/>
                  </a:schemeClr>
                </a:solidFill>
              </a:rPr>
              <a:t>The following performance  criteria  must  be  followed for processing applications from retail customers for credit facilities.</a:t>
            </a:r>
            <a:endParaRPr lang="en-IN" dirty="0">
              <a:solidFill>
                <a:schemeClr val="accent2">
                  <a:lumMod val="75000"/>
                </a:schemeClr>
              </a:solidFill>
            </a:endParaRPr>
          </a:p>
          <a:p>
            <a:pPr lvl="0"/>
            <a:r>
              <a:rPr lang="en-US" dirty="0">
                <a:solidFill>
                  <a:schemeClr val="accent2">
                    <a:lumMod val="75000"/>
                  </a:schemeClr>
                </a:solidFill>
              </a:rPr>
              <a:t>Identify the customer’s needs and provide credit facilities.</a:t>
            </a:r>
            <a:endParaRPr lang="en-IN" dirty="0">
              <a:solidFill>
                <a:schemeClr val="accent2">
                  <a:lumMod val="75000"/>
                </a:schemeClr>
              </a:solidFill>
            </a:endParaRPr>
          </a:p>
          <a:p>
            <a:pPr lvl="0"/>
            <a:r>
              <a:rPr lang="en-US" dirty="0">
                <a:solidFill>
                  <a:schemeClr val="accent2">
                    <a:lumMod val="75000"/>
                  </a:schemeClr>
                </a:solidFill>
              </a:rPr>
              <a:t>Clearly explain about features and conditions of</a:t>
            </a:r>
            <a:endParaRPr lang="en-IN" dirty="0">
              <a:solidFill>
                <a:schemeClr val="accent2">
                  <a:lumMod val="75000"/>
                </a:schemeClr>
              </a:solidFill>
            </a:endParaRPr>
          </a:p>
          <a:p>
            <a:r>
              <a:rPr lang="en-US" dirty="0">
                <a:solidFill>
                  <a:schemeClr val="accent2">
                    <a:lumMod val="75000"/>
                  </a:schemeClr>
                </a:solidFill>
              </a:rPr>
              <a:t>credit facilities to the customer.</a:t>
            </a:r>
            <a:endParaRPr lang="en-IN" dirty="0">
              <a:solidFill>
                <a:schemeClr val="accent2">
                  <a:lumMod val="75000"/>
                </a:schemeClr>
              </a:solidFill>
            </a:endParaRPr>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539</Words>
  <Application>Microsoft Office PowerPoint</Application>
  <PresentationFormat>On-screen Show (4:3)</PresentationFormat>
  <Paragraphs>32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Promptly refer difficulties in processing applications to the right person – </vt:lpstr>
      <vt:lpstr> *What is a Credit application for a Customer ? </vt:lpstr>
      <vt:lpstr>Slide 3</vt:lpstr>
      <vt:lpstr>Slide 4</vt:lpstr>
      <vt:lpstr>Credit requisition -  </vt:lpstr>
      <vt:lpstr>The credit requisition document requires information about the following: </vt:lpstr>
      <vt:lpstr>Slide 7</vt:lpstr>
      <vt:lpstr>Slide 8</vt:lpstr>
      <vt:lpstr>Process of applications -</vt:lpstr>
      <vt:lpstr>Slide 10</vt:lpstr>
      <vt:lpstr> *What are the difficulties in processing of Credit Applications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Promptly refer difficulties in processing applications to the right person –</dc:title>
  <dc:creator>Pradip</dc:creator>
  <cp:lastModifiedBy>user</cp:lastModifiedBy>
  <cp:revision>3</cp:revision>
  <dcterms:created xsi:type="dcterms:W3CDTF">2024-04-16T14:56:14Z</dcterms:created>
  <dcterms:modified xsi:type="dcterms:W3CDTF">2024-06-16T09:32:47Z</dcterms:modified>
</cp:coreProperties>
</file>